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81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66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08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48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60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1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6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43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82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DA3F0-04E7-4F0A-B336-62CE0BDF4AF7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23E1A-4A90-4AC7-A025-9168C36C8E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69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752570" y="-2203623"/>
            <a:ext cx="10858499" cy="5748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ТОМСКИЙ ГОСУДАРСТВЕННЫЙ УНИВЕРСИТЕТ СИСТЕМ УПРАВЛЕНИЯ И РАДИОЭЛЕКТРОНИКИ (ТУСУР)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компьютерных систем в управлении и проектировании (КСУП)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СТАЦИОНАРНОГО КОМПЛЕКСА КОНТРОЛЯ СКВАЖИН ОБОРУДОВАННЫХ ШГНУ</a:t>
            </a:r>
            <a:r>
              <a:rPr lang="ru-RU" sz="1800" b="1" dirty="0"/>
              <a:t/>
            </a:r>
            <a:br>
              <a:rPr lang="ru-RU" sz="1800" b="1" dirty="0"/>
            </a:br>
            <a:r>
              <a:rPr lang="ru-RU" sz="1800" b="1" dirty="0"/>
              <a:t> </a:t>
            </a:r>
            <a:br>
              <a:rPr lang="ru-RU" sz="1800" b="1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 </a:t>
            </a:r>
            <a:br>
              <a:rPr lang="ru-RU" sz="1400" dirty="0"/>
            </a:br>
            <a:r>
              <a:rPr lang="ru-RU" sz="1400" dirty="0"/>
              <a:t> 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8922" y="3127675"/>
            <a:ext cx="423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технического директора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ТНПВО «СИАМ» 	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Фомин Вячеслав Николаевич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5063" y="5238712"/>
            <a:ext cx="4082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гр. 588-М1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Домаскин Дмитрий Александрович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2121" y="6282344"/>
            <a:ext cx="12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Томск 2020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8922" y="4623159"/>
            <a:ext cx="37687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 каф. КСУП ТУСУР,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Канд. техн. наук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Калентьев Алексей Анатольевич</a:t>
            </a:r>
          </a:p>
        </p:txBody>
      </p:sp>
    </p:spTree>
    <p:extLst>
      <p:ext uri="{BB962C8B-B14F-4D97-AF65-F5344CB8AC3E}">
        <p14:creationId xmlns:p14="http://schemas.microsoft.com/office/powerpoint/2010/main" val="38558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08" y="469252"/>
            <a:ext cx="6668959" cy="6388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8530" y="7587"/>
            <a:ext cx="5595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сканирования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эфира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0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23" y="491837"/>
            <a:ext cx="6366164" cy="6366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1605" y="30172"/>
            <a:ext cx="3783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работы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4" y="1246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38" y="551741"/>
            <a:ext cx="7409259" cy="63062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4445" y="78524"/>
            <a:ext cx="4767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внедрения зависимостей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6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88420" y="116432"/>
            <a:ext cx="538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взаимодействия с датчиками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58" y="717747"/>
            <a:ext cx="6541309" cy="61402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3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3" y="1055677"/>
            <a:ext cx="6245299" cy="58023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88" y="1057051"/>
            <a:ext cx="5344487" cy="252643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26473" y="870856"/>
            <a:ext cx="6433985" cy="59594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716888" y="870859"/>
            <a:ext cx="5344487" cy="2957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406234" y="39859"/>
            <a:ext cx="393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работы с данными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43399" y="501524"/>
            <a:ext cx="225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базы данных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9542" y="501524"/>
            <a:ext cx="407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модуля работы с данными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8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1007" y="28828"/>
            <a:ext cx="386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Приемочное тестирование</a:t>
            </a:r>
          </a:p>
        </p:txBody>
      </p:sp>
      <p:pic>
        <p:nvPicPr>
          <p:cNvPr id="5" name="Рисунок 4" descr="поиск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" y="1198638"/>
            <a:ext cx="5235355" cy="4467225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" name="Рисунок 5" descr="Панель управления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52" y="1198640"/>
            <a:ext cx="5675552" cy="4467225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20194" y="5672208"/>
            <a:ext cx="432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1- Сканирование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эфира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8649" y="5672208"/>
            <a:ext cx="320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2 - Активные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:\Users\Дмитрий\Desktop\Диплом 2020\Графический интерфейс\старт изм ддим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" y="1517403"/>
            <a:ext cx="3637871" cy="3772677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7" name="Рисунок 6" descr="C:\Users\Дмитрий\Desktop\Диплом 2020\Графический интерфейс\Просмотр измерения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62" y="1517404"/>
            <a:ext cx="3499432" cy="375816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4400" y="1017442"/>
            <a:ext cx="366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длительного исследования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4318" y="1017442"/>
            <a:ext cx="395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длительного исследования</a:t>
            </a:r>
          </a:p>
        </p:txBody>
      </p:sp>
      <p:pic>
        <p:nvPicPr>
          <p:cNvPr id="11" name="Рисунок 10" descr="C:\Users\Дмитрий\AppData\Local\Microsoft\Windows\INetCache\Content.Word\Измерения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79" y="1517404"/>
            <a:ext cx="3671421" cy="375816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224513" y="1017442"/>
            <a:ext cx="343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исследований по почте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16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301007" y="28828"/>
            <a:ext cx="386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Приемочное тестирование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3764" y="5420709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2998" y="5420709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62131" y="5406197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73488" y="116113"/>
            <a:ext cx="1876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77778"/>
            <a:ext cx="1150982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03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реализации программного обеспечения был декомпозирован на программные модули, которые были реализованы: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9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сканирования Bluetooth эфира;  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0" lvl="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взаимодействия с устройствами по Bluetooth;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0" lvl="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внедрения зависимостей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0" lvl="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взаимодействия с датчиками; 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0" lvl="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работы с данными; 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080" lvl="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графического интерфейса приложения.</a:t>
            </a:r>
            <a:endParaRPr lang="ru-RU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03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Результатом магистерской диссертации является программное обеспечение, которое позволяет в реальном времени отслеживать состояние датчиков стационарного комплекса контроля скважин. Осуществлять управление датчиками, путем запуска исследований. Загружать из датчиков данные результатов и осуществлять отправку по почте исследований для дальнейшего анализа. Разработанное программное обеспечение является кроссплатформенным.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03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5600" y="64258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2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52881" y="5348227"/>
            <a:ext cx="4082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гр. 588-М1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Домаскин Дмитрий Александрович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2123" y="6240780"/>
            <a:ext cx="129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Томск 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631" y="4732674"/>
            <a:ext cx="37687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 каф. КСУП ТУСУР,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Канд. техн. наук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Калентьев Алексей Анатольевич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52568" y="-2234403"/>
            <a:ext cx="10858499" cy="5748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ТОМСКИЙ ГОСУДАРСТВЕННЫЙ УНИВЕРСИТЕТ СИСТЕМ УПРАВЛЕНИЯ И РАДИОЭЛЕКТРОНИКИ (ТУСУР)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компьютерных систем в управлении и проектировании (КСУП)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СТАЦИОНАРНОГО КОМПЛЕКСА КОНТРОЛЯ СКВАЖИН ОБОРУДОВАННЫХ ШГНУ</a:t>
            </a:r>
            <a:r>
              <a:rPr lang="ru-RU" sz="1800" b="1" dirty="0"/>
              <a:t/>
            </a:r>
            <a:br>
              <a:rPr lang="ru-RU" sz="1800" b="1" dirty="0"/>
            </a:br>
            <a:r>
              <a:rPr lang="ru-RU" sz="1800" b="1" dirty="0"/>
              <a:t> </a:t>
            </a:r>
            <a:br>
              <a:rPr lang="ru-RU" sz="1800" b="1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 </a:t>
            </a:r>
            <a:br>
              <a:rPr lang="ru-RU" sz="1400" dirty="0"/>
            </a:br>
            <a:r>
              <a:rPr lang="ru-RU" sz="1400" dirty="0"/>
              <a:t> 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911774" y="3514189"/>
            <a:ext cx="454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881951"/>
            <a:ext cx="7135091" cy="585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3781" y="208049"/>
            <a:ext cx="9697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Стационарный комплекс контроля скважин оборудованных ШГНУ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602" y="1251283"/>
            <a:ext cx="43178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ШГНУ – Шланговая глубинная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насосная установка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 – Датчик уровня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ДДИМ – Датчик динамометрирования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межтравесный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ДДИН – Датчик динамометрирования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накладной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Смартфон – Управляющий блок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25241" y="881951"/>
            <a:ext cx="26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Компоненты комплекса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26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9928" y="152403"/>
            <a:ext cx="3005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уровня (ДУ)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56" y="1207527"/>
            <a:ext cx="5857337" cy="4860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17879" y="838192"/>
            <a:ext cx="59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переходов между состояниями датчика уровня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5136" y="838192"/>
            <a:ext cx="335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регистры уровнемера</a:t>
            </a: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6943"/>
              </p:ext>
            </p:extLst>
          </p:nvPr>
        </p:nvGraphicFramePr>
        <p:xfrm>
          <a:off x="95071" y="1207524"/>
          <a:ext cx="5335911" cy="2053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002">
                  <a:extLst>
                    <a:ext uri="{9D8B030D-6E8A-4147-A177-3AD203B41FA5}">
                      <a16:colId xmlns:a16="http://schemas.microsoft.com/office/drawing/2014/main" val="1802351568"/>
                    </a:ext>
                  </a:extLst>
                </a:gridCol>
                <a:gridCol w="3532909">
                  <a:extLst>
                    <a:ext uri="{9D8B030D-6E8A-4147-A177-3AD203B41FA5}">
                      <a16:colId xmlns:a16="http://schemas.microsoft.com/office/drawing/2014/main" val="1612539664"/>
                    </a:ext>
                  </a:extLst>
                </a:gridCol>
              </a:tblGrid>
              <a:tr h="407877">
                <a:tc>
                  <a:txBody>
                    <a:bodyPr/>
                    <a:lstStyle/>
                    <a:p>
                      <a:r>
                        <a:rPr lang="ru-RU" sz="1900" dirty="0" smtClean="0">
                          <a:solidFill>
                            <a:schemeClr val="tx1"/>
                          </a:solidFill>
                        </a:rPr>
                        <a:t>Адрес</a:t>
                      </a:r>
                      <a:endParaRPr lang="ru-RU" sz="1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 smtClean="0">
                          <a:solidFill>
                            <a:schemeClr val="tx1"/>
                          </a:solidFill>
                        </a:rPr>
                        <a:t>Описание</a:t>
                      </a:r>
                      <a:endParaRPr lang="ru-RU" sz="1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02111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Напряжение 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аккумулятора, В</a:t>
                      </a:r>
                      <a:endParaRPr lang="ru-RU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421363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0x00008404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Давление, атм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921739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 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Запуск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исследования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0238758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0x81000000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Эхограмма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735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1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4" y="74076"/>
            <a:ext cx="654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динамометрирования (ДДИН\ДДИМ)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0" y="1149929"/>
            <a:ext cx="5796991" cy="5389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58760" y="725177"/>
            <a:ext cx="733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переходов между состояниями датчика динамометрирования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76050"/>
              </p:ext>
            </p:extLst>
          </p:nvPr>
        </p:nvGraphicFramePr>
        <p:xfrm>
          <a:off x="110253" y="1207524"/>
          <a:ext cx="5331418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82">
                  <a:extLst>
                    <a:ext uri="{9D8B030D-6E8A-4147-A177-3AD203B41FA5}">
                      <a16:colId xmlns:a16="http://schemas.microsoft.com/office/drawing/2014/main" val="1802351568"/>
                    </a:ext>
                  </a:extLst>
                </a:gridCol>
                <a:gridCol w="3528036">
                  <a:extLst>
                    <a:ext uri="{9D8B030D-6E8A-4147-A177-3AD203B41FA5}">
                      <a16:colId xmlns:a16="http://schemas.microsoft.com/office/drawing/2014/main" val="1612539664"/>
                    </a:ext>
                  </a:extLst>
                </a:gridCol>
              </a:tblGrid>
              <a:tr h="305103">
                <a:tc>
                  <a:txBody>
                    <a:bodyPr/>
                    <a:lstStyle/>
                    <a:p>
                      <a:pPr algn="l"/>
                      <a:r>
                        <a:rPr lang="ru-RU" sz="1900" dirty="0" smtClean="0">
                          <a:solidFill>
                            <a:schemeClr val="tx1"/>
                          </a:solidFill>
                        </a:rPr>
                        <a:t>Адрес</a:t>
                      </a:r>
                      <a:endParaRPr lang="ru-RU" sz="1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900" dirty="0" smtClean="0">
                          <a:solidFill>
                            <a:schemeClr val="tx1"/>
                          </a:solidFill>
                        </a:rPr>
                        <a:t>Описание</a:t>
                      </a:r>
                      <a:endParaRPr lang="ru-RU" sz="1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02111"/>
                  </a:ext>
                </a:extLst>
              </a:tr>
              <a:tr h="312116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Напряжение аккумулятора, 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421363"/>
                  </a:ext>
                </a:extLst>
              </a:tr>
              <a:tr h="39056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Температура, 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921739"/>
                  </a:ext>
                </a:extLst>
              </a:tr>
              <a:tr h="39056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Нагрузка, мВ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1550187"/>
                  </a:ext>
                </a:extLst>
              </a:tr>
              <a:tr h="39056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0x00008408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Ускорение, мВ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826858"/>
                  </a:ext>
                </a:extLst>
              </a:tr>
              <a:tr h="39056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 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Запуск</a:t>
                      </a:r>
                      <a:r>
                        <a:rPr lang="ru-RU" sz="18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исследования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735750"/>
                  </a:ext>
                </a:extLst>
              </a:tr>
              <a:tr h="390562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0x81000000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Динамограмма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8412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3911" y="725177"/>
            <a:ext cx="350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регистры динамографа</a:t>
            </a:r>
          </a:p>
        </p:txBody>
      </p:sp>
    </p:spTree>
    <p:extLst>
      <p:ext uri="{BB962C8B-B14F-4D97-AF65-F5344CB8AC3E}">
        <p14:creationId xmlns:p14="http://schemas.microsoft.com/office/powerpoint/2010/main" val="31293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4" y="74076"/>
            <a:ext cx="7137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обмена данными с датчиками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СИАМ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8" y="993781"/>
            <a:ext cx="10138756" cy="826661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5" y="2278482"/>
            <a:ext cx="10138756" cy="1379831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6" y="4060452"/>
            <a:ext cx="10138756" cy="134702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6" y="5819696"/>
            <a:ext cx="10138756" cy="7329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67716" y="678041"/>
            <a:ext cx="351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чтения регистра памяти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67716" y="1708081"/>
            <a:ext cx="356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датчика на запрос чтения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7414" y="364823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записи в регистр памяти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2455" y="5428920"/>
            <a:ext cx="27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датчика на запрос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0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03564" y="977304"/>
            <a:ext cx="1097280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72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управляющего блока (смартфона) стационарного комплекса контроля  скважин оборудованных ШГНУ требуется разработать программное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обеспечение позволяющее осуществлять контроль комплексом.    В ПО должна реализована следующая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функциональность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Сканирование эфира Bluetooth для поиска устройств.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Подключение к датчикам типов ДДИМ, ДДИН, ДУ по беспроводному каналу связи Bluetooth.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текущих данных датчиков ДДИМ, ДДИН, ДУ.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процесса длительного исследования физических величин на датчиках ДДИМ, ДДИН, ДУ.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Загрузка результатов длительных исследований из датчиков.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результатов исследований.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150000"/>
              </a:lnSpc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Отправка результатов исследований по почте.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8776" y="207820"/>
            <a:ext cx="284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65" y="5327209"/>
            <a:ext cx="1122512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предусмотреть возможность замены управляющего блока, представленного в настоящее время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смартфоном под управлением операционной системы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7.0, другим устройством, в том числе и на другой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платформе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8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13423"/>
              </p:ext>
            </p:extLst>
          </p:nvPr>
        </p:nvGraphicFramePr>
        <p:xfrm>
          <a:off x="259422" y="549234"/>
          <a:ext cx="11526178" cy="6245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820">
                  <a:extLst>
                    <a:ext uri="{9D8B030D-6E8A-4147-A177-3AD203B41FA5}">
                      <a16:colId xmlns:a16="http://schemas.microsoft.com/office/drawing/2014/main" val="2221433231"/>
                    </a:ext>
                  </a:extLst>
                </a:gridCol>
                <a:gridCol w="1815240">
                  <a:extLst>
                    <a:ext uri="{9D8B030D-6E8A-4147-A177-3AD203B41FA5}">
                      <a16:colId xmlns:a16="http://schemas.microsoft.com/office/drawing/2014/main" val="2360310656"/>
                    </a:ext>
                  </a:extLst>
                </a:gridCol>
                <a:gridCol w="1920413">
                  <a:extLst>
                    <a:ext uri="{9D8B030D-6E8A-4147-A177-3AD203B41FA5}">
                      <a16:colId xmlns:a16="http://schemas.microsoft.com/office/drawing/2014/main" val="2374613399"/>
                    </a:ext>
                  </a:extLst>
                </a:gridCol>
                <a:gridCol w="1921646">
                  <a:extLst>
                    <a:ext uri="{9D8B030D-6E8A-4147-A177-3AD203B41FA5}">
                      <a16:colId xmlns:a16="http://schemas.microsoft.com/office/drawing/2014/main" val="3377271863"/>
                    </a:ext>
                  </a:extLst>
                </a:gridCol>
                <a:gridCol w="1920413">
                  <a:extLst>
                    <a:ext uri="{9D8B030D-6E8A-4147-A177-3AD203B41FA5}">
                      <a16:colId xmlns:a16="http://schemas.microsoft.com/office/drawing/2014/main" val="2477794269"/>
                    </a:ext>
                  </a:extLst>
                </a:gridCol>
                <a:gridCol w="1921646">
                  <a:extLst>
                    <a:ext uri="{9D8B030D-6E8A-4147-A177-3AD203B41FA5}">
                      <a16:colId xmlns:a16="http://schemas.microsoft.com/office/drawing/2014/main" val="325797337"/>
                    </a:ext>
                  </a:extLst>
                </a:gridCol>
              </a:tblGrid>
              <a:tr h="5865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Характеристика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 Native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Flutter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Ionic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Xamarin</a:t>
                      </a:r>
                      <a:endParaRPr lang="ru-RU" sz="1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PhoneGap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1235522133"/>
                  </a:ext>
                </a:extLst>
              </a:tr>
              <a:tr h="17200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Язык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 + React</a:t>
                      </a:r>
                      <a:endParaRPr lang="ru-RU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Dart</a:t>
                      </a:r>
                      <a:endParaRPr lang="ru-RU" sz="1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 + HTML, CSS + Angular, React, Vue</a:t>
                      </a:r>
                      <a:endParaRPr lang="ru-RU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 + .NET</a:t>
                      </a:r>
                      <a:endParaRPr lang="ru-RU" sz="1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JavaScript, HTML, CSS</a:t>
                      </a:r>
                      <a:endParaRPr lang="ru-RU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4248357317"/>
                  </a:ext>
                </a:extLst>
              </a:tr>
              <a:tr h="49926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Первый релиз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ru-RU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ru-RU" sz="1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2571862042"/>
                  </a:ext>
                </a:extLst>
              </a:tr>
              <a:tr h="8600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Разработчик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Facebook + </a:t>
                      </a:r>
                      <a:r>
                        <a:rPr lang="ru-RU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сообщество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</a:t>
                      </a:r>
                      <a:r>
                        <a:rPr lang="ru-RU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сообщество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Drifty Co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Adobe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1541360088"/>
                  </a:ext>
                </a:extLst>
              </a:tr>
              <a:tr h="129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Сообщество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Очень большое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Небольшое, но активно развивается</a:t>
                      </a:r>
                      <a:endParaRPr lang="ru-RU" sz="19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Большое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Большое</a:t>
                      </a:r>
                      <a:endParaRPr lang="ru-RU" sz="19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Большое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3716928759"/>
                  </a:ext>
                </a:extLst>
              </a:tr>
              <a:tr h="129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Платформы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UWP</a:t>
                      </a:r>
                      <a:endParaRPr lang="ru-RU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Google Fuchsia, Web, Desktop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Web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UWP</a:t>
                      </a:r>
                      <a:endParaRPr lang="ru-RU" sz="1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Android, iOS, Windows Phone 8</a:t>
                      </a:r>
                      <a:endParaRPr lang="ru-RU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27" marR="45327" marT="0" marB="0"/>
                </a:tc>
                <a:extLst>
                  <a:ext uri="{0D108BD9-81ED-4DB2-BD59-A6C34878D82A}">
                    <a16:rowId xmlns:a16="http://schemas.microsoft.com/office/drawing/2014/main" val="40178928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25623" y="3"/>
            <a:ext cx="1045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технологических инструментов для решения поставленной  задачи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34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0051" y="66916"/>
            <a:ext cx="5997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Концептуальная диаграмма компонентов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69" y="528581"/>
            <a:ext cx="4954139" cy="63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27" y="596576"/>
            <a:ext cx="6150100" cy="6275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8262" y="134911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приложения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85600" y="6425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3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</TotalTime>
  <Words>627</Words>
  <Application>Microsoft Office PowerPoint</Application>
  <PresentationFormat>Широкоэкранный</PresentationFormat>
  <Paragraphs>159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</dc:creator>
  <cp:lastModifiedBy>Дмитрий</cp:lastModifiedBy>
  <cp:revision>47</cp:revision>
  <dcterms:created xsi:type="dcterms:W3CDTF">2020-07-03T05:11:08Z</dcterms:created>
  <dcterms:modified xsi:type="dcterms:W3CDTF">2020-07-06T13:25:42Z</dcterms:modified>
</cp:coreProperties>
</file>